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0.27490039840637448</c:v>
                </c:pt>
                <c:pt idx="1">
                  <c:v>0.72509960159362552</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6.681026826484409</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0.25785768353230409</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0.1872412618708772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1.910316509636572</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5.9962667031147729</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6.4803647960464339E-2</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0.15496482334863071</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1.6178106850191938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0.15496482334863071</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0.15087445508605501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7.3657869498540443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0.23491888796637461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8.2635892564929314E-2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0.86270694902723477</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8.2635892564929314E-2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0.29640641554945812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8.1218638991239267E-2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7.5493949617878071</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0.15095649209632978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0.11135243547135243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1.1625035670397343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0.11135243547135332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0.28590786887912589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6.9810466103077138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0.31380288799205669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9.1949400009207594E-2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0.9599386402766843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9.1949400009206705E-2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0.32981300525359636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3.1860082053645655E-2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8.0805371771410286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7.9946119087829892E-2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0.2576753156913334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7.1837951498557651E-2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0.74997798218239531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7.1837951498557651E-2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0.2576753156913334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0.2264966089122149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7.9542890386372163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0.14963457851812123</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0.27493627447689573</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7.6650177755966276E-2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0.80021693893228019</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7.6650177755967164E-2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0.26250237327927195</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8.5707798114309544</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0.21156378146687427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9.5576429151742914E-2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0.99780430794802832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9.5576429151742914E-2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0.14418589300409224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4.8901058218049096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0.1607142857142857</c:v>
                </c:pt>
                <c:pt idx="1">
                  <c:v>0.22142857142857139</c:v>
                </c:pt>
                <c:pt idx="2">
                  <c:v>0.37142857142857161</c:v>
                </c:pt>
                <c:pt idx="3">
                  <c:v>0.2464285714285715</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0.17824769916065808</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0.10355323219943102</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1.0810809956761398</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0.10355323219943102</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0.37143475337520204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6.5071233013066276E-2</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7.3671596265197126</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0.18294180631819046</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0.14473026506540787</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1.5109633541910812</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0.14473026506540609</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0.14516816295712065</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7.0082993763924604</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0.28461537961834882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0.32215984599993153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8.9815756428330396E-2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0.9376637051747938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8.9815756428331284E-2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0.32215984599993064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2.8682574877794131E-2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7.7911952438883372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0.14451830186865955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8.7166971366372969E-2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0.91001076637904887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8.7166971366372969E-2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0.31265892743529289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0.42684703225952436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7.2590593998068984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0.17984382329428783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0.11171578096839507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1.1662968422796602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0.11171578096839418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0.20023329425412228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8.5393944492734501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0.11767143383949286</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0.47593900603531303</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0.13268823651231276</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1.385246291173031</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0.13268823651231276</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0.47593900603531303</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0.12631949305144197</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6.2107835778519904</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0.10492039419457555</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0.14772025324095406</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1.5421784048971325</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0.14772025324095317</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9.7682657464301492E-2</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6.9508518550639531</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2.18881072417485E-2</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0.34191843433612323</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9.5324303130861487E-2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0.99517214819888089</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9.5324303130861487E-2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0.34191843433612235</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2.4993017226307757E-2</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8.0874648313055992</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0.38214285714285712</c:v>
                </c:pt>
                <c:pt idx="1">
                  <c:v>0.60357142857142843</c:v>
                </c:pt>
                <c:pt idx="2">
                  <c:v>0</c:v>
                </c:pt>
                <c:pt idx="3">
                  <c:v>1.428571428571429E-2</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0.24783726003264217</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9.3265162565530524E-2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0.97367501396826484</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9.3265162565529636E-2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0.23766915595994753</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8.3510478488911843</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0.31628594884671823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0.30180587858023156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8.4141222488682388E-2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0.87842237903582188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8.4141222488682388E-2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0.30180587858023067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0.10612561010069221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8.8965824670328697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8.8524592770659289</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0.21930371396426906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8.0808684703390199E-2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0.84363115919138565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8.0808684703390199E-2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3.5170229229445127E-2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8.8524592770659289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5.0351593955294742</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0.2907546704088011</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0.64294213374000719</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0.17924745991316282</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1.871317952317904</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0.17924745991316282</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0.64294213374000719</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0.23381257616826545</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4.7640457168845716</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0.62780897960869453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0.19339936497086629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2.0190618255466166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0.19339936497086718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0.24447343638421071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5.306273074174376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7.0874609845122132</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0.6374288169667901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0.20156820994955282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2.1043434036829183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0.20156820994955282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0.68093617150614705</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5.0635123125532218</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0.36122909998566399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0.28170800295267817</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7.8538085026011117E-2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0.81992642194786924</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7.8538085026011117E-2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0.22996679353388139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9.1114096564712046</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0.92142857142857137</c:v>
                </c:pt>
                <c:pt idx="1">
                  <c:v>1.428571428571429E-2</c:v>
                </c:pt>
                <c:pt idx="2">
                  <c:v>2.1428571428571429E-2</c:v>
                </c:pt>
                <c:pt idx="3">
                  <c:v>1.0714285714285709E-2</c:v>
                </c:pt>
                <c:pt idx="4">
                  <c:v>0</c:v>
                </c:pt>
                <c:pt idx="5">
                  <c:v>3.214285714285714E-2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0.12597578545185595</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1.4015593582266188</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0.13425081214470502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0.46620222127791822</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3.0914410033078301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0.20459740234624113</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0.14292453571791186</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1.4921117969827939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0.14292453571791208</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0.17858925272855819</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3.4720474758769622</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0.24741477827420999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0.1670455310673149</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1.7439315530171813</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0.16704553106731623</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6.768237853404635E-2</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5.3643013685357399</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0.36818528962194508</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0.11392386349481232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1.1893489093710938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0.1139238634948132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0.40863313719896155</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0.12942474667471071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5.9687202473871599</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0.20353342120730389</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0.33584204518547178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9.3630251265941489E-2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0.9774864880030929</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9.3630251265940601E-2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0.33584204518547267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3.3198750483029116E-2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6.9525331026181814</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0.27152765958939407</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0.16208166175317462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1.6921094643526473</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0.16208166175317462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0.34904431080085452</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6.2925364162877822</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0.15039787508265068</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0.41055821240629431</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0.11446056006974326</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1.194951945174779</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0.1144605600697437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0.41055821240629431</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7.8336002965009754E-2</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5.6277339989700588</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Your Trust</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8.7100014462359034</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0.33208955223880599</c:v>
                </c:pt>
                <c:pt idx="1">
                  <c:v>1.492537313432836E-2</c:v>
                </c:pt>
                <c:pt idx="2">
                  <c:v>0.58208955223880599</c:v>
                </c:pt>
                <c:pt idx="3">
                  <c:v>3.731343283582089E-3</c:v>
                </c:pt>
                <c:pt idx="4">
                  <c:v>0</c:v>
                </c:pt>
                <c:pt idx="5">
                  <c:v>1.865671641791045E-2</c:v>
                </c:pt>
                <c:pt idx="6">
                  <c:v>3.731343283582089E-3</c:v>
                </c:pt>
                <c:pt idx="7">
                  <c:v>1.492537313432836E-2</c:v>
                </c:pt>
                <c:pt idx="8">
                  <c:v>2.9850746268656709E-2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0.18133743211470144</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7.7397504759559865E-2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0.80801892641235273</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7.7397504759561642E-2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0.27761685928699542</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5.3706256988554912E-2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8.7736765576038014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0.23777214628331667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8.1532407791899075E-2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0.85118672515973515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8.1532407791899075E-2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0.10390495683571643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8.6463263348680055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7.4990724354170206</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0.19735314794009096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8.7876031522554854E-2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0.91741325342225899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8.7876031522554854E-2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0.28948053526239104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7.4990724354170206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Your Trust</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3.7127888864167482</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0.13544177097338306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0.16823439821972874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1.7563431567649213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0.16823439821972963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0.60343941840101589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0.1083598322841226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3.7127888864167482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6.5762227099211499</c:v>
                </c:pt>
                <c:pt idx="1">
                  <c:v>6.5116032713900136</c:v>
                </c:pt>
                <c:pt idx="2">
                  <c:v>7.3657869498540443</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6.6107616255129544</c:v>
                </c:pt>
                <c:pt idx="1">
                  <c:v>7.3462385173219467</c:v>
                </c:pt>
                <c:pt idx="2">
                  <c:v>5.9962667031147729</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7.272680188359594</c:v>
                </c:pt>
                <c:pt idx="1">
                  <c:v>7.5231130263914574</c:v>
                </c:pt>
                <c:pt idx="2">
                  <c:v>7.9542890386372163</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7.4418091948743887</c:v>
                </c:pt>
                <c:pt idx="1">
                  <c:v>8.0805371771410286</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9</c:v>
                </c:pt>
                <c:pt idx="1">
                  <c:v>13</c:v>
                </c:pt>
                <c:pt idx="2">
                  <c:v>2</c:v>
                </c:pt>
                <c:pt idx="3">
                  <c:v>9</c:v>
                </c:pt>
                <c:pt idx="4">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6.6071895034856682</c:v>
                </c:pt>
                <c:pt idx="1">
                  <c:v>6.2904083031711213</c:v>
                </c:pt>
                <c:pt idx="2">
                  <c:v>6.9810466103077138</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7.3303738828396119</c:v>
                </c:pt>
                <c:pt idx="1">
                  <c:v>7.0280478339432042</c:v>
                </c:pt>
                <c:pt idx="2">
                  <c:v>7.5493949617878071</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4.3326338514633136</c:v>
                </c:pt>
                <c:pt idx="1">
                  <c:v>4.7466520414314193</c:v>
                </c:pt>
                <c:pt idx="2">
                  <c:v>4.8901058218049096</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6.2797432041702974</c:v>
                </c:pt>
                <c:pt idx="1">
                  <c:v>7.7911952438883372</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6.2312435288310386</c:v>
                </c:pt>
                <c:pt idx="1">
                  <c:v>6.915444885631497</c:v>
                </c:pt>
                <c:pt idx="2">
                  <c:v>7.0082993763924604</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6.7712543598895936</c:v>
                </c:pt>
                <c:pt idx="1">
                  <c:v>6.6118298717297819</c:v>
                </c:pt>
                <c:pt idx="2">
                  <c:v>7.3671596265197126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8.9508594083699329</c:v>
                </c:pt>
                <c:pt idx="1">
                  <c:v>8.8524592770659289</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8.7219922653402229</c:v>
                </c:pt>
                <c:pt idx="1">
                  <c:v>8.5065774354876762</c:v>
                </c:pt>
                <c:pt idx="2">
                  <c:v>9.1114096564712046</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5.8369405945807804</c:v>
                </c:pt>
                <c:pt idx="1">
                  <c:v>5.3292426009278362</c:v>
                </c:pt>
                <c:pt idx="2">
                  <c:v>5.9687202473871599</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4.8492328521000152</c:v>
                </c:pt>
                <c:pt idx="1">
                  <c:v>4.4835504109368269</c:v>
                </c:pt>
                <c:pt idx="2">
                  <c:v>5.3643013685357399</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5</c:v>
                </c:pt>
                <c:pt idx="1">
                  <c:v>16</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2.3648323750342888</c:v>
                </c:pt>
                <c:pt idx="1">
                  <c:v>1.854983232264054</c:v>
                </c:pt>
                <c:pt idx="2">
                  <c:v>3.4720474758769622</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6.675332458175232</c:v>
                </c:pt>
                <c:pt idx="1">
                  <c:v>6.6714809171467122</c:v>
                </c:pt>
                <c:pt idx="2">
                  <c:v>6.9525331026181814</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5.3646316185105913</c:v>
                </c:pt>
                <c:pt idx="1">
                  <c:v>4.5061316272383767</c:v>
                </c:pt>
                <c:pt idx="2">
                  <c:v>5.6277339989700588</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8.3162121615857139</c:v>
                </c:pt>
                <c:pt idx="1">
                  <c:v>8.4718508640095855</c:v>
                </c:pt>
                <c:pt idx="2">
                  <c:v>8.6463263348680055</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8.2778480631158775</c:v>
                </c:pt>
                <c:pt idx="1">
                  <c:v>8.2698509852363813</c:v>
                </c:pt>
                <c:pt idx="2">
                  <c:v>8.7736765576038014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7.1541584833980991</c:v>
                </c:pt>
                <c:pt idx="1">
                  <c:v>7.2448303003430423</c:v>
                </c:pt>
                <c:pt idx="2">
                  <c:v>7.4990724354170206</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3.3399346808862149</c:v>
                </c:pt>
                <c:pt idx="1">
                  <c:v>3.4490793510583431</c:v>
                </c:pt>
                <c:pt idx="2">
                  <c:v>3.7127888864167482</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5.9962667031147729</c:v>
                </c:pt>
                <c:pt idx="1">
                  <c:v>5.0635123125532218</c:v>
                </c:pt>
                <c:pt idx="2">
                  <c:v>5.306273074174376</c:v>
                </c:pt>
                <c:pt idx="3">
                  <c:v>8.8524592770659289</c:v>
                </c:pt>
                <c:pt idx="4">
                  <c:v>4.8901058218049096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7.1152649940092072</c:v>
                </c:pt>
                <c:pt idx="1">
                  <c:v>5.4288944625672251</c:v>
                </c:pt>
                <c:pt idx="2">
                  <c:v>5.2617992310521879</c:v>
                </c:pt>
                <c:pt idx="3">
                  <c:v>8.686810587155426</c:v>
                </c:pt>
                <c:pt idx="4">
                  <c:v>4.6670524639288784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6.2925364162877822</c:v>
                </c:pt>
                <c:pt idx="1">
                  <c:v>5.9687202473871599</c:v>
                </c:pt>
                <c:pt idx="2">
                  <c:v>7.2590593998068984</c:v>
                </c:pt>
                <c:pt idx="3">
                  <c:v>5.3643013685357399</c:v>
                </c:pt>
                <c:pt idx="4">
                  <c:v>7.3671596265197126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4.9353557115574294</c:v>
                </c:pt>
                <c:pt idx="1">
                  <c:v>4.722064045333128</c:v>
                </c:pt>
                <c:pt idx="2">
                  <c:v>6.1314644505967593</c:v>
                </c:pt>
                <c:pt idx="3">
                  <c:v>4.2576076824257871</c:v>
                </c:pt>
                <c:pt idx="4">
                  <c:v>6.2865599100939429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20/02/2026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20/02/2026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19533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RX4 | Cumbria, Northumberland, Tyne and Wear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1664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RX4 | Cumbria, Northumberland, Tyne and Wear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16647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RX4 | Cumbria, Northumberland, Tyne and Wear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Cumbria, Northumberland, Tyne and Wear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4215428055"/>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525058774"/>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In the last 12 months, has your NHS mental health team supported you with your physical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Did your NHS mental health team involve you in a plan for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Q32_1. In the last 12 months, did your NHS mental health team give you any help or advice with finding support for…Joining a group (e.g. art, sport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Q18. Has your NHS mental health team supported you to make decisions about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036093989"/>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NHS mental health crisis support, did you get the help you needed?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2983013962"/>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Cumbria, Northumberland, Tyne and Wear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1350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280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Support in accessing care</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support provided met service users'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being given support with physical health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 </a:t>
            </a:r>
            <a:r>
              <a:rPr lang="en-GB" sz="1400" b="0">
                <a:solidFill>
                  <a:prstClr val="black"/>
                </a:solidFill>
                <a:latin typeface="Arial"/>
              </a:rPr>
              <a:t>service users being involved in a plan for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joining a group</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Your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staff supported service users to make decisions about their care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while waiting</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 </a:t>
            </a:r>
            <a:r>
              <a:rPr kumimoji="0" lang="en-GB" sz="1400" b="0" i="0" u="none" strike="noStrike" kern="1200" cap="none" spc="0" normalizeH="0" baseline="0" noProof="0">
                <a:ln>
                  <a:noFill/>
                </a:ln>
                <a:solidFill>
                  <a:prstClr val="black"/>
                </a:solidFill>
                <a:effectLst/>
                <a:uLnTx/>
                <a:uFillTx/>
                <a:latin typeface="Arial"/>
                <a:ea typeface="+mj-ea"/>
                <a:cs typeface="+mj-cs"/>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support: </a:t>
            </a:r>
            <a:r>
              <a:rPr lang="en-GB" sz="1400" b="0" noProof="0">
                <a:solidFill>
                  <a:prstClr val="black"/>
                </a:solidFill>
                <a:latin typeface="Arial"/>
              </a:rPr>
              <a:t>service users getting help needed when they last contacted crisis support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Psychological therapies: </a:t>
            </a:r>
            <a:r>
              <a:rPr lang="en-GB" sz="1400" b="0">
                <a:solidFill>
                  <a:prstClr val="black"/>
                </a:solidFill>
                <a:latin typeface="Arial"/>
              </a:rPr>
              <a:t>service users having enough privacy to talk comfortably during therapies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Mental health team:</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service users repeating their mental health history to staff</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10921002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382906032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038963298"/>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958506545"/>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0793189"/>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8275370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10601013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2662828172"/>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835356432"/>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25177652"/>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81631798"/>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1016867132"/>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1199034762"/>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3217933645"/>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2813721609"/>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46936603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332751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02498179"/>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606873256"/>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910304888"/>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62639038"/>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1710263589"/>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3364015817"/>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2268896457"/>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98242207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206111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3314526900"/>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1252441671"/>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1547708337"/>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1439998878"/>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2309295996"/>
              </p:ext>
            </p:extLst>
          </p:nvPr>
        </p:nvGraphicFramePr>
        <p:xfrm>
          <a:off x="8533363" y="1558212"/>
          <a:ext cx="3380399" cy="4901805"/>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62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01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775805900"/>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572291504"/>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26834369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4196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11797699"/>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09972784"/>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66144982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4998157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1940191872"/>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792010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000513745"/>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1207545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412575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711055751"/>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972727193"/>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300419467"/>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144160265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303312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2379255378"/>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2172065017"/>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944821708"/>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657957732"/>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19103428"/>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68996031"/>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3862223540"/>
              </p:ext>
            </p:extLst>
          </p:nvPr>
        </p:nvGraphicFramePr>
        <p:xfrm>
          <a:off x="8579591" y="1687839"/>
          <a:ext cx="3382325" cy="191280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17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44180084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9601846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1295005217"/>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2109514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1131676680"/>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40747807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451398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3757987700"/>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0086711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707152429"/>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00848340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570785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87069294"/>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12553437"/>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408958527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023898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8208791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515546898"/>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184700381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298754352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853410033"/>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89917456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151473894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291652927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4142241897"/>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3549046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02558707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47537346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348168028"/>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409893134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246811822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3331813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1096882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2071875278"/>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289900037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273607759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273556237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90485736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421187544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2515590050"/>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137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83348618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1791535058"/>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185417525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9867754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239262983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563996506"/>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201</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147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129777788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486708502"/>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325185934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960839241"/>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45318760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209124626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271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124837371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1252950777"/>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1560310680"/>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144269619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271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526974223"/>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416019013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222;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223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3323362566"/>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203497931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650395548"/>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Q11. Did your NHS mental health team consider how areas of your life impact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Q15. Did your NHS mental health team involve you in a plan for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Q16. Were you given a choice on how your care and treatment would be delivered?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Q18. Has your NHS mental health team supported you to make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Q31. In the last 12 months, has your NHS mental health team supported you with your physical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Q33. Have NHS mental health services involved a member of your family or someone else close to you as much as you would like?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Q39. Overall, in the last 12 months, did you feel that you were treated with respect and dignity by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6480212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Q6. While waiting, between your assessment with the NHS mental health team and your first appointment for treatment, were you offered support with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Q10. Did you get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Q13. Did your mental health team tell you who to contact if you had any questions or concerns about your care or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Q14. Did your NHS mental health team treat you with care and compassion?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Q17. In the last 12 months, have you had a care review meeting with your NHS mental health team to discuss how your care is working?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Q21_2. Have any of the following been discussed with you about your medication? Benefits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Q21_3. Have any of the following been discussed with you about your medication? Side effects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Q26. Would you know who to contact out of office hours within the NHS if you had a crisis?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Q32_1. In the last 12 months, did your NHS mental health team give you any help or advice with finding support for…Joining a group (e.g. art, sport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Q32_2. In the last 12 months, did your NHS mental health team give you any help or advice with finding support for…Finding or keeping 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Q34. Has your NHS mental health team asked if you need support to access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Q37. Do you feel the support provided meets your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Q38. Overall, in the last 12 months, how was your experience of using NHS mental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58513771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Q21_1. Have any of the following been discussed with you about your medication? Purpose of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Q22. In the last 12 months, has your NHS mental health team asked you how you are getting on with your medication?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35153518"/>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Q7. Was the support offered appropriate for your mental health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771817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280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97</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4223703548"/>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1253553298"/>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101808481"/>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85811617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059400124"/>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867204144"/>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793135321"/>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9317</Words>
  <Application>Microsoft Office PowerPoint</Application>
  <PresentationFormat>Widescreen</PresentationFormat>
  <Paragraphs>1071</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Cumbria, Northumberland, Tyne and Wear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Giorgia Dimiccoli</cp:lastModifiedBy>
  <cp:revision>917</cp:revision>
  <dcterms:created xsi:type="dcterms:W3CDTF">2021-03-04T09:52:26Z</dcterms:created>
  <dcterms:modified xsi:type="dcterms:W3CDTF">2026-02-20T12:45:12Z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